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3" r:id="rId4"/>
    <p:sldId id="264" r:id="rId5"/>
    <p:sldId id="261" r:id="rId6"/>
    <p:sldId id="265" r:id="rId7"/>
    <p:sldId id="266" r:id="rId8"/>
    <p:sldId id="267" r:id="rId9"/>
    <p:sldId id="259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2D759-BDEA-4D07-80BE-3FB5D71D054C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6BDBC-1D4B-4E0D-A0E2-D3E4B9BD26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6BDBC-1D4B-4E0D-A0E2-D3E4B9BD267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36815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творческих способностей у детей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869160"/>
            <a:ext cx="3600400" cy="172819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Старший воспитатель 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</a:p>
          <a:p>
            <a:pPr>
              <a:defRPr/>
            </a:pPr>
            <a:r>
              <a:rPr lang="ru-RU" sz="2000" dirty="0" err="1" smtClean="0">
                <a:solidFill>
                  <a:srgbClr val="002060"/>
                </a:solidFill>
              </a:rPr>
              <a:t>Мингалёва</a:t>
            </a:r>
            <a:r>
              <a:rPr lang="ru-RU" sz="2000" dirty="0" smtClean="0">
                <a:solidFill>
                  <a:srgbClr val="002060"/>
                </a:solidFill>
              </a:rPr>
              <a:t> Е.В.</a:t>
            </a: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МДОУ «Д/с № 32»</a:t>
            </a: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2017г.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329608"/>
            <a:ext cx="4464496" cy="3195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евгения\Desktop\zanyatiya-hudojestvom-dlya-detey-41821-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1844824"/>
            <a:ext cx="4128458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08011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4900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49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704856" cy="4176464"/>
          </a:xfrm>
        </p:spPr>
        <p:txBody>
          <a:bodyPr/>
          <a:lstStyle/>
          <a:p>
            <a:pPr>
              <a:defRPr/>
            </a:pPr>
            <a:r>
              <a:rPr lang="ru-RU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/>
          </a:p>
        </p:txBody>
      </p:sp>
      <p:pic>
        <p:nvPicPr>
          <p:cNvPr id="4" name="Picture 2" descr="http://im2-tub-ru.yandex.net/i?id=330349320-62-7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2204864"/>
            <a:ext cx="2880320" cy="310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20689"/>
            <a:ext cx="8496944" cy="10801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“Ребенок, испытавший радость творчества даже в самой минимальной степени, становится другим, чем ребенок, подражающий  действиям других.»   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                                 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                                     Б.Асафьев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445224"/>
            <a:ext cx="7704856" cy="720080"/>
          </a:xfrm>
        </p:spPr>
        <p:txBody>
          <a:bodyPr>
            <a:normAutofit fontScale="55000" lnSpcReduction="20000"/>
          </a:bodyPr>
          <a:lstStyle/>
          <a:p>
            <a:endParaRPr lang="ru-RU" altLang="ru-RU" sz="3600" i="1" dirty="0" smtClean="0">
              <a:solidFill>
                <a:srgbClr val="002060"/>
              </a:solidFill>
            </a:endParaRPr>
          </a:p>
          <a:p>
            <a:r>
              <a:rPr lang="ru-RU" altLang="ru-RU" sz="3600" i="1" dirty="0" smtClean="0">
                <a:solidFill>
                  <a:srgbClr val="002060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Зачем нужно развивать творческие способности?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704856" cy="4176464"/>
          </a:xfrm>
        </p:spPr>
        <p:txBody>
          <a:bodyPr/>
          <a:lstStyle/>
          <a:p>
            <a:r>
              <a:rPr lang="ru-RU" altLang="ru-RU" sz="3600" i="1" dirty="0" smtClean="0">
                <a:solidFill>
                  <a:srgbClr val="002060"/>
                </a:solidFill>
              </a:rPr>
              <a:t>Если у ребенка есть хоть малейшие творческие способности, то ему будет гораздо легче учиться, трудиться, строить отношения с окружающими людьми, справляться с трудностями</a:t>
            </a:r>
            <a:r>
              <a:rPr lang="ru-RU" altLang="ru-RU" i="1" dirty="0" smtClean="0">
                <a:solidFill>
                  <a:srgbClr val="002060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2060"/>
                </a:solidFill>
              </a:rPr>
              <a:t>Что такое творческие способности?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96944" cy="4608512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ü"/>
            </a:pPr>
            <a:r>
              <a:rPr lang="ru-RU" altLang="ru-RU" sz="3600" i="1" dirty="0" smtClean="0">
                <a:solidFill>
                  <a:srgbClr val="002060"/>
                </a:solidFill>
              </a:rPr>
              <a:t> стремление к познанию;        </a:t>
            </a:r>
          </a:p>
          <a:p>
            <a:pPr algn="l">
              <a:buFont typeface="Wingdings" pitchFamily="2" charset="2"/>
              <a:buChar char="ü"/>
            </a:pPr>
            <a:r>
              <a:rPr lang="ru-RU" altLang="ru-RU" sz="3600" i="1" dirty="0" smtClean="0">
                <a:solidFill>
                  <a:srgbClr val="002060"/>
                </a:solidFill>
              </a:rPr>
              <a:t>умение познавать новое;</a:t>
            </a:r>
          </a:p>
          <a:p>
            <a:pPr algn="l">
              <a:buFont typeface="Wingdings" pitchFamily="2" charset="2"/>
              <a:buChar char="ü"/>
            </a:pPr>
            <a:r>
              <a:rPr lang="ru-RU" altLang="ru-RU" sz="3600" i="1" dirty="0" smtClean="0">
                <a:solidFill>
                  <a:srgbClr val="002060"/>
                </a:solidFill>
              </a:rPr>
              <a:t>стремление к открытиям;</a:t>
            </a:r>
          </a:p>
          <a:p>
            <a:pPr algn="l">
              <a:buFont typeface="Wingdings" pitchFamily="2" charset="2"/>
              <a:buChar char="ü"/>
            </a:pPr>
            <a:r>
              <a:rPr lang="ru-RU" altLang="ru-RU" sz="3600" i="1" dirty="0" smtClean="0">
                <a:solidFill>
                  <a:srgbClr val="002060"/>
                </a:solidFill>
              </a:rPr>
              <a:t>умение применять полученные знания;</a:t>
            </a:r>
          </a:p>
          <a:p>
            <a:pPr algn="l">
              <a:buFont typeface="Wingdings" pitchFamily="2" charset="2"/>
              <a:buChar char="ü"/>
            </a:pPr>
            <a:r>
              <a:rPr lang="ru-RU" altLang="ru-RU" sz="3600" i="1" dirty="0" smtClean="0">
                <a:solidFill>
                  <a:srgbClr val="002060"/>
                </a:solidFill>
              </a:rPr>
              <a:t> свободное воображение;</a:t>
            </a:r>
          </a:p>
          <a:p>
            <a:pPr algn="l">
              <a:buFont typeface="Wingdings" pitchFamily="2" charset="2"/>
              <a:buChar char="ü"/>
            </a:pPr>
            <a:r>
              <a:rPr lang="ru-RU" altLang="ru-RU" sz="3600" i="1" dirty="0" smtClean="0">
                <a:solidFill>
                  <a:srgbClr val="002060"/>
                </a:solidFill>
              </a:rPr>
              <a:t> фантазия и </a:t>
            </a:r>
            <a:r>
              <a:rPr lang="ru-RU" altLang="ru-RU" sz="3600" i="1" dirty="0" err="1" smtClean="0">
                <a:solidFill>
                  <a:srgbClr val="002060"/>
                </a:solidFill>
              </a:rPr>
              <a:t>интуиция,в</a:t>
            </a:r>
            <a:r>
              <a:rPr lang="ru-RU" altLang="ru-RU" sz="3600" i="1" dirty="0" smtClean="0">
                <a:solidFill>
                  <a:srgbClr val="002060"/>
                </a:solidFill>
              </a:rPr>
              <a:t> результате которых появляются изобретения.</a:t>
            </a:r>
            <a:r>
              <a:rPr lang="ru-RU" sz="3600" dirty="0" smtClean="0"/>
              <a:t> </a:t>
            </a:r>
            <a:endParaRPr lang="ru-RU" altLang="ru-RU" sz="3600" i="1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Чтобы воспитать творческую личность: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704856" cy="4968552"/>
          </a:xfrm>
        </p:spPr>
        <p:txBody>
          <a:bodyPr/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Начните  прежде всего с себя!!!</a:t>
            </a:r>
          </a:p>
          <a:p>
            <a:pPr algn="l">
              <a:buFont typeface="Wingdings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</a:rPr>
              <a:t>научитесь играть в детские игры, не бойтесь на некоторое время стать ребенком;</a:t>
            </a:r>
          </a:p>
          <a:p>
            <a:pPr algn="l">
              <a:buFont typeface="Wingdings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</a:rPr>
              <a:t>сочиняйте вместе с ребёнком сказки, стихотворения, поддерживайте его творческую инициативу;</a:t>
            </a:r>
          </a:p>
          <a:p>
            <a:pPr algn="l">
              <a:buFont typeface="Wingdings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</a:rPr>
              <a:t> поддерживайте способность фантазировать, оригинально мыслить.</a:t>
            </a:r>
          </a:p>
          <a:p>
            <a:pPr algn="l">
              <a:buFont typeface="Wingdings" pitchFamily="2" charset="2"/>
              <a:buChar char="§"/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80920" cy="10081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            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Что способствует развитию творческой активности у ребенка?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alt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704856" cy="5256584"/>
          </a:xfrm>
        </p:spPr>
        <p:txBody>
          <a:bodyPr>
            <a:normAutofit lnSpcReduction="10000"/>
          </a:bodyPr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 </a:t>
            </a:r>
          </a:p>
          <a:p>
            <a:pPr algn="l"/>
            <a:endParaRPr lang="ru-RU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</a:rPr>
              <a:t> Окружающий мир.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</a:rPr>
              <a:t>Развивающие игры и игрушки.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</a:rPr>
              <a:t>Чтение.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</a:rPr>
              <a:t>Музыка.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</a:rPr>
              <a:t> Изобразительная деятельность: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   рисование, лепка, аппликация,       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           конструирование</a:t>
            </a: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rgbClr val="002060"/>
              </a:solidFill>
            </a:endParaRPr>
          </a:p>
          <a:p>
            <a:pPr algn="l"/>
            <a:endParaRPr lang="ru-RU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            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Условия для поддержания творческих способностей детей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alt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80920" cy="5184576"/>
          </a:xfrm>
        </p:spPr>
        <p:txBody>
          <a:bodyPr>
            <a:normAutofit fontScale="92500" lnSpcReduction="10000"/>
          </a:bodyPr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 </a:t>
            </a:r>
          </a:p>
          <a:p>
            <a:pPr algn="l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Будьте терпимы к странным идеям, уважайте любопытство, вопросы и идеи ребенка.</a:t>
            </a:r>
          </a:p>
          <a:p>
            <a:pPr algn="l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Старайтесь отвечать на все вопросы, даже если они кажутся дикими или «за гранью».</a:t>
            </a:r>
          </a:p>
          <a:p>
            <a:pPr algn="l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Оставляйте ребенка одного и позволяйте ему самому заниматься своими делами.</a:t>
            </a:r>
          </a:p>
          <a:p>
            <a:pPr algn="l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Помогайте ребенку ценить в себе творческую личность.</a:t>
            </a:r>
          </a:p>
          <a:p>
            <a:pPr algn="l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Помогайте ему справляться с разочарованием и сомнением.</a:t>
            </a:r>
          </a:p>
          <a:p>
            <a:pPr algn="l"/>
            <a:endParaRPr lang="ru-RU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rgbClr val="002060"/>
              </a:solidFill>
            </a:endParaRPr>
          </a:p>
          <a:p>
            <a:pPr algn="l"/>
            <a:endParaRPr lang="ru-RU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            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alt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8064896" cy="5544616"/>
          </a:xfrm>
        </p:spPr>
        <p:txBody>
          <a:bodyPr>
            <a:normAutofit/>
          </a:bodyPr>
          <a:lstStyle/>
          <a:p>
            <a:pPr algn="l"/>
            <a:endParaRPr lang="ru-RU" altLang="ru-RU" b="1" dirty="0" smtClean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  Находите слова поддержки для новых творческих начинаний ребенка. </a:t>
            </a:r>
          </a:p>
          <a:p>
            <a:pPr algn="l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Избегайте критиковать первые опыты – как бы ни были они неудачны. </a:t>
            </a:r>
          </a:p>
          <a:p>
            <a:pPr algn="l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Помогайте ребенку... порой полагаться в познании на риск и интуицию</a:t>
            </a:r>
          </a:p>
          <a:p>
            <a:pPr algn="l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Относитесь к нему  с симпатией и теплотой: ребенок стремится творить не только для себя, но и для тех, кого любит.</a:t>
            </a:r>
          </a:p>
          <a:p>
            <a:pPr algn="l">
              <a:buFont typeface="Wingdings" pitchFamily="2" charset="2"/>
              <a:buChar char="ü"/>
            </a:pPr>
            <a:endParaRPr lang="ru-RU" dirty="0" smtClean="0">
              <a:solidFill>
                <a:srgbClr val="002060"/>
              </a:solidFill>
            </a:endParaRPr>
          </a:p>
          <a:p>
            <a:pPr algn="l"/>
            <a:endParaRPr lang="ru-RU" dirty="0" smtClean="0">
              <a:solidFill>
                <a:srgbClr val="002060"/>
              </a:solidFill>
            </a:endParaRPr>
          </a:p>
          <a:p>
            <a:pPr algn="l"/>
            <a:endParaRPr lang="ru-RU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80920" cy="576064"/>
          </a:xfrm>
        </p:spPr>
        <p:txBody>
          <a:bodyPr>
            <a:normAutofit fontScale="90000"/>
          </a:bodyPr>
          <a:lstStyle/>
          <a:p>
            <a: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  <a:t>«Ребёнок - это не сосуд, который надо наполнить, </a:t>
            </a:r>
            <a:b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altLang="ru-RU" b="1" i="1" dirty="0" smtClean="0">
                <a:solidFill>
                  <a:srgbClr val="002060"/>
                </a:solidFill>
                <a:latin typeface="Georgia" pitchFamily="18" charset="0"/>
              </a:rPr>
              <a:t>а огонь, который надо зажечь»</a:t>
            </a:r>
            <a:r>
              <a:rPr lang="ru-RU" altLang="ru-RU" dirty="0" smtClean="0">
                <a:solidFill>
                  <a:srgbClr val="002060"/>
                </a:solidFill>
                <a:latin typeface="Georgia" pitchFamily="18" charset="0"/>
              </a:rPr>
              <a:t>. </a:t>
            </a:r>
            <a:br>
              <a:rPr lang="ru-RU" altLang="ru-RU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altLang="ru-RU" sz="3200" dirty="0" smtClean="0">
                <a:solidFill>
                  <a:srgbClr val="002060"/>
                </a:solidFill>
                <a:latin typeface="Georgia" pitchFamily="18" charset="0"/>
              </a:rPr>
              <a:t>(восточная мудрость)</a:t>
            </a:r>
            <a:br>
              <a:rPr lang="ru-RU" altLang="ru-RU" sz="3200" dirty="0" smtClean="0">
                <a:solidFill>
                  <a:srgbClr val="002060"/>
                </a:solidFill>
                <a:latin typeface="Georgia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272</Words>
  <Application>Microsoft Office PowerPoint</Application>
  <PresentationFormat>Экран (4:3)</PresentationFormat>
  <Paragraphs>60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Развитие творческих способностей у детей </vt:lpstr>
      <vt:lpstr>       “Ребенок, испытавший радость творчества даже в самой минимальной степени, становится другим, чем ребенок, подражающий  действиям других.»                                                                               Б.Асафьев  </vt:lpstr>
      <vt:lpstr>Зачем нужно развивать творческие способности?</vt:lpstr>
      <vt:lpstr>Что такое творческие способности? </vt:lpstr>
      <vt:lpstr>Чтобы воспитать творческую личность:</vt:lpstr>
      <vt:lpstr>                Что способствует развитию творческой активности у ребенка?   </vt:lpstr>
      <vt:lpstr>                Условия для поддержания творческих способностей детей   </vt:lpstr>
      <vt:lpstr>                   </vt:lpstr>
      <vt:lpstr>       «Ребёнок - это не сосуд, который надо наполнить,  а огонь, который надо зажечь».  (восточная мудрость) </vt:lpstr>
      <vt:lpstr>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</dc:title>
  <dc:creator>евгения</dc:creator>
  <cp:lastModifiedBy>евгения</cp:lastModifiedBy>
  <cp:revision>27</cp:revision>
  <dcterms:created xsi:type="dcterms:W3CDTF">2017-05-05T16:33:51Z</dcterms:created>
  <dcterms:modified xsi:type="dcterms:W3CDTF">2017-05-16T19:06:48Z</dcterms:modified>
</cp:coreProperties>
</file>