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3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A82034-BD66-496E-A3BE-B3F05EA81FAB}">
          <p14:sldIdLst>
            <p14:sldId id="256"/>
            <p14:sldId id="257"/>
            <p14:sldId id="283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92568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26986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82850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129976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149152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236628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844752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753374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396857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721162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146889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701690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201231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4484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850510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01553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578589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85468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0333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133221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447945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39286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6870"/>
            <a:ext cx="9144000" cy="24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4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7FE3-8017-46C0-8201-E6825C708481}" type="datetimeFigureOut">
              <a:rPr lang="ru-RU" smtClean="0"/>
              <a:pPr/>
              <a:t>02.09.2014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30ED-375F-47A8-8615-3753F7308CD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2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714752"/>
            <a:ext cx="4071966" cy="1428760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4500" dirty="0" smtClean="0">
                <a:solidFill>
                  <a:schemeClr val="tx1"/>
                </a:solidFill>
              </a:rPr>
              <a:t>Воспитатели:  Кожанова В.А.</a:t>
            </a:r>
          </a:p>
          <a:p>
            <a:pPr algn="r"/>
            <a:r>
              <a:rPr lang="ru-RU" sz="4500" dirty="0" smtClean="0">
                <a:solidFill>
                  <a:schemeClr val="tx1"/>
                </a:solidFill>
              </a:rPr>
              <a:t>Паншина Л.Г</a:t>
            </a:r>
            <a:r>
              <a:rPr lang="ru-RU" sz="4500" dirty="0" smtClean="0"/>
              <a:t>.</a:t>
            </a:r>
            <a:endParaRPr lang="ru-RU" sz="45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1429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МДОУ «Детский сад№32 </a:t>
            </a:r>
            <a:r>
              <a:rPr lang="ru-RU" smtClean="0"/>
              <a:t>комбинированного </a:t>
            </a:r>
            <a:r>
              <a:rPr lang="ru-RU" smtClean="0"/>
              <a:t>вида»</a:t>
            </a:r>
            <a:endParaRPr lang="ru-RU" dirty="0"/>
          </a:p>
        </p:txBody>
      </p:sp>
      <p:pic>
        <p:nvPicPr>
          <p:cNvPr id="1026" name="Picture 2" descr="C:\Users\User\Documents\0_72b77_1d055696_XL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2214578" cy="4248593"/>
          </a:xfrm>
          <a:prstGeom prst="rect">
            <a:avLst/>
          </a:prstGeom>
          <a:noFill/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2143108" y="857232"/>
            <a:ext cx="6786610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ПРОЕКТ</a:t>
            </a:r>
          </a:p>
          <a:p>
            <a:pPr algn="ctr" rtl="0"/>
            <a:r>
              <a:rPr lang="ru-RU" sz="3600" kern="10" spc="0" dirty="0" smtClean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«Маленькие огородники»</a:t>
            </a:r>
            <a:endParaRPr lang="ru-RU" sz="3600" kern="10" spc="0" dirty="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5731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Оформление проекта</a:t>
            </a:r>
          </a:p>
          <a:p>
            <a:endParaRPr lang="ru-RU" sz="2000" dirty="0" smtClean="0"/>
          </a:p>
          <a:p>
            <a:r>
              <a:rPr lang="ru-RU" sz="2000" dirty="0" smtClean="0"/>
              <a:t>Презентация проекта на педагогическом совете</a:t>
            </a:r>
          </a:p>
          <a:p>
            <a:endParaRPr lang="ru-RU" sz="2000" dirty="0" smtClean="0"/>
          </a:p>
          <a:p>
            <a:r>
              <a:rPr lang="ru-RU" sz="2000" dirty="0" smtClean="0"/>
              <a:t>Презентация проекта на родительском собрании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500298" y="500042"/>
            <a:ext cx="485778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 ЭТАП -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ПРЕЗЕНТАЦИОННЫЙ</a:t>
            </a:r>
            <a:endParaRPr lang="ru-RU" sz="3600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0173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41277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Наблюдения</a:t>
            </a:r>
          </a:p>
          <a:p>
            <a:endParaRPr lang="ru-RU" sz="2000" dirty="0" smtClean="0"/>
          </a:p>
          <a:p>
            <a:r>
              <a:rPr lang="ru-RU" sz="2000" dirty="0" smtClean="0"/>
              <a:t>Совместная деятельность</a:t>
            </a:r>
          </a:p>
          <a:p>
            <a:endParaRPr lang="ru-RU" sz="2000" dirty="0" smtClean="0"/>
          </a:p>
          <a:p>
            <a:r>
              <a:rPr lang="ru-RU" sz="2000" dirty="0" smtClean="0"/>
              <a:t>Спортивное развлечение</a:t>
            </a:r>
          </a:p>
          <a:p>
            <a:endParaRPr lang="ru-RU" sz="2000" dirty="0" smtClean="0"/>
          </a:p>
          <a:p>
            <a:r>
              <a:rPr lang="ru-RU" sz="2000" dirty="0" smtClean="0"/>
              <a:t>Работа с родителями.</a:t>
            </a:r>
          </a:p>
          <a:p>
            <a:endParaRPr lang="ru-RU" sz="2000" dirty="0"/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500298" y="500042"/>
            <a:ext cx="4572032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ФОРМЫ И МЕТОДЫ</a:t>
            </a:r>
            <a:endParaRPr lang="ru-RU" sz="3600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6" descr="C:\Users\User\Documents\0_8d9c0_7a5bff4e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19" y="2121222"/>
            <a:ext cx="1942009" cy="4035345"/>
          </a:xfrm>
          <a:prstGeom prst="rect">
            <a:avLst/>
          </a:prstGeom>
          <a:noFill/>
        </p:spPr>
      </p:pic>
      <p:pic>
        <p:nvPicPr>
          <p:cNvPr id="5" name="Picture 5" descr="C:\Users\User\Documents\0_72b83_1a7e0935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103733"/>
            <a:ext cx="2555776" cy="39553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5047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Дети </a:t>
            </a:r>
            <a:r>
              <a:rPr lang="ru-RU" sz="2000" dirty="0"/>
              <a:t>будут </a:t>
            </a:r>
            <a:r>
              <a:rPr lang="ru-RU" sz="2000" dirty="0" smtClean="0"/>
              <a:t>различать и </a:t>
            </a:r>
            <a:r>
              <a:rPr lang="ru-RU" sz="2000" dirty="0"/>
              <a:t>называть овощи на грядке, растущие на участке </a:t>
            </a:r>
            <a:r>
              <a:rPr lang="ru-RU" sz="2000" dirty="0" smtClean="0"/>
              <a:t>детского сада</a:t>
            </a:r>
          </a:p>
          <a:p>
            <a:endParaRPr lang="ru-RU" sz="2000" dirty="0"/>
          </a:p>
          <a:p>
            <a:r>
              <a:rPr lang="ru-RU" sz="2000" dirty="0" smtClean="0"/>
              <a:t>Знать </a:t>
            </a:r>
            <a:r>
              <a:rPr lang="ru-RU" sz="2000" dirty="0"/>
              <a:t>2-3загадки об </a:t>
            </a:r>
            <a:r>
              <a:rPr lang="ru-RU" sz="2000" dirty="0" smtClean="0"/>
              <a:t>овощах</a:t>
            </a:r>
          </a:p>
          <a:p>
            <a:endParaRPr lang="ru-RU" sz="2000" dirty="0"/>
          </a:p>
          <a:p>
            <a:r>
              <a:rPr lang="ru-RU" sz="2000" dirty="0" smtClean="0"/>
              <a:t>Использовать </a:t>
            </a:r>
            <a:r>
              <a:rPr lang="ru-RU" sz="2000" dirty="0"/>
              <a:t>при описании овощей </a:t>
            </a:r>
            <a:r>
              <a:rPr lang="ru-RU" sz="2000" dirty="0" smtClean="0"/>
              <a:t>прилагательные</a:t>
            </a:r>
          </a:p>
          <a:p>
            <a:endParaRPr lang="ru-RU" sz="2000" dirty="0"/>
          </a:p>
          <a:p>
            <a:r>
              <a:rPr lang="ru-RU" sz="2000" dirty="0" smtClean="0"/>
              <a:t>Называть </a:t>
            </a:r>
            <a:r>
              <a:rPr lang="ru-RU" sz="2000" dirty="0"/>
              <a:t>части растения</a:t>
            </a:r>
            <a:r>
              <a:rPr lang="ru-RU" sz="2000" dirty="0" smtClean="0"/>
              <a:t>: корень, стебель</a:t>
            </a:r>
            <a:r>
              <a:rPr lang="ru-RU" sz="2000" dirty="0"/>
              <a:t>, </a:t>
            </a:r>
            <a:r>
              <a:rPr lang="ru-RU" sz="2000" dirty="0" smtClean="0"/>
              <a:t>плод</a:t>
            </a:r>
          </a:p>
          <a:p>
            <a:endParaRPr lang="ru-RU" sz="2000" dirty="0"/>
          </a:p>
          <a:p>
            <a:r>
              <a:rPr lang="ru-RU" sz="2000" dirty="0" smtClean="0"/>
              <a:t>Называть </a:t>
            </a:r>
            <a:r>
              <a:rPr lang="ru-RU" sz="2000" dirty="0"/>
              <a:t>полезные свойства </a:t>
            </a:r>
            <a:r>
              <a:rPr lang="ru-RU" sz="2000" dirty="0" smtClean="0"/>
              <a:t>овощей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500166" y="571481"/>
            <a:ext cx="5929354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ПРОГНОЗИРУЕМЫЕ   РЕЗУЛЬТАТЫ</a:t>
            </a:r>
            <a:endParaRPr lang="ru-RU" sz="3600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56246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К</a:t>
            </a:r>
            <a:r>
              <a:rPr lang="ru-RU" sz="2000" dirty="0" smtClean="0"/>
              <a:t>онспекты совместной деятельности</a:t>
            </a:r>
          </a:p>
          <a:p>
            <a:endParaRPr lang="ru-RU" sz="2000" dirty="0" smtClean="0"/>
          </a:p>
          <a:p>
            <a:r>
              <a:rPr lang="ru-RU" sz="2000" dirty="0" smtClean="0"/>
              <a:t>Альбом «Овощи»</a:t>
            </a:r>
          </a:p>
          <a:p>
            <a:endParaRPr lang="ru-RU" sz="2000" dirty="0" smtClean="0"/>
          </a:p>
          <a:p>
            <a:r>
              <a:rPr lang="ru-RU" sz="2000" dirty="0" smtClean="0"/>
              <a:t>Маски по теме «Овощи» </a:t>
            </a:r>
          </a:p>
          <a:p>
            <a:endParaRPr lang="ru-RU" sz="2000" dirty="0" smtClean="0"/>
          </a:p>
          <a:p>
            <a:r>
              <a:rPr lang="ru-RU" sz="2000" dirty="0"/>
              <a:t>С</a:t>
            </a:r>
            <a:r>
              <a:rPr lang="ru-RU" sz="2000" dirty="0" smtClean="0"/>
              <a:t>ценарий спортивного развлечения</a:t>
            </a:r>
            <a:endParaRPr lang="ru-RU" sz="2000" dirty="0"/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000232" y="571481"/>
            <a:ext cx="507209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ПРОДУКТЫ ПРОЕКТА</a:t>
            </a:r>
            <a:endParaRPr lang="ru-RU" sz="3600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6" descr="C:\Users\User\Documents\0_8d9d5_fa7c6a9b_X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4356"/>
            <a:ext cx="2349109" cy="5764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91278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928670"/>
            <a:ext cx="3276232" cy="2183301"/>
          </a:xfrm>
          <a:ln w="3810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429000"/>
            <a:ext cx="3236715" cy="242753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/>
          <a:stretch>
            <a:fillRect/>
          </a:stretch>
        </p:blipFill>
        <p:spPr>
          <a:xfrm>
            <a:off x="4714876" y="3500438"/>
            <a:ext cx="3500462" cy="23810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285984" y="285728"/>
            <a:ext cx="4857784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МЫ   НАБЛЮДАЕМ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9" name="Picture 5" descr="D:\Мамино\мама\1.09.12\Огород\IMG_2598.JPG"/>
          <p:cNvPicPr>
            <a:picLocks noChangeAspect="1" noChangeArrowheads="1"/>
          </p:cNvPicPr>
          <p:nvPr/>
        </p:nvPicPr>
        <p:blipFill>
          <a:blip r:embed="rId5" cstate="print"/>
          <a:srcRect l="8824" t="11055" b="11763"/>
          <a:stretch>
            <a:fillRect/>
          </a:stretch>
        </p:blipFill>
        <p:spPr bwMode="auto">
          <a:xfrm>
            <a:off x="4643438" y="857232"/>
            <a:ext cx="3571900" cy="22677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074" name="Picture 2" descr="C:\Users\User\Documents\ов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0"/>
            <a:ext cx="1914525" cy="2219325"/>
          </a:xfrm>
          <a:prstGeom prst="rect">
            <a:avLst/>
          </a:prstGeom>
          <a:noFill/>
        </p:spPr>
      </p:pic>
      <p:pic>
        <p:nvPicPr>
          <p:cNvPr id="3075" name="Picture 3" descr="C:\Users\User\Documents\ов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0"/>
            <a:ext cx="800100" cy="2114550"/>
          </a:xfrm>
          <a:prstGeom prst="rect">
            <a:avLst/>
          </a:prstGeom>
          <a:noFill/>
        </p:spPr>
      </p:pic>
      <p:pic>
        <p:nvPicPr>
          <p:cNvPr id="3076" name="Picture 4" descr="C:\Users\User\Documents\я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4429132"/>
            <a:ext cx="1457325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6473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428860" y="285728"/>
            <a:ext cx="4000528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ГОТОВИМ  СОК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2291" name="Picture 3" descr="D:\Мамино\мама\1.09.12\Огород\IMG_3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643702" cy="442913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078657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571604" y="357166"/>
            <a:ext cx="614366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ВКУСНЫЙ  И  ПОЛЕЗНЫЙ  СОК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315" name="Picture 3" descr="D:\Мамино\мама\1.09.12\Огород\IMG_3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6572296" cy="438153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3316" name="Picture 4" descr="C:\Users\User\Documents\0_72b7d_35ff3820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643182"/>
            <a:ext cx="2214546" cy="3793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6337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214546" y="285728"/>
            <a:ext cx="5000660" cy="2857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ВЕРШКИ  И  КОРЕШКИ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39" name="Picture 3" descr="D:\Мамино\мама\1.09.12\Огород\IMG_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572296" cy="438153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pic>
        <p:nvPicPr>
          <p:cNvPr id="14340" name="Picture 4" descr="C:\Users\User\Documents\0_72b71_2a3f0d78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12172" y="1857364"/>
            <a:ext cx="2531828" cy="460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9620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428860" y="214291"/>
            <a:ext cx="4500594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ЗАГАДЫВАЕМ  ЗАГАДКИ</a:t>
            </a:r>
            <a:endParaRPr lang="ru-RU" sz="3600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3" name="Picture 3" descr="D:\Мамино\мама\1.09.12\Огород\IMG_2512.JPG"/>
          <p:cNvPicPr>
            <a:picLocks noChangeAspect="1" noChangeArrowheads="1"/>
          </p:cNvPicPr>
          <p:nvPr/>
        </p:nvPicPr>
        <p:blipFill>
          <a:blip r:embed="rId2" cstate="print"/>
          <a:srcRect b="8148"/>
          <a:stretch>
            <a:fillRect/>
          </a:stretch>
        </p:blipFill>
        <p:spPr bwMode="auto">
          <a:xfrm>
            <a:off x="1500166" y="1142984"/>
            <a:ext cx="6215106" cy="428154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444539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357422" y="214291"/>
            <a:ext cx="4643470" cy="357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РИСУЕМ  И  ЛЕПИМ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87" name="Picture 3" descr="D:\Мамино\мама\1.09.12\Огород\IMG_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71876"/>
            <a:ext cx="4572032" cy="30480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6389" name="Picture 5" descr="C:\Users\User\Documents\0_72b83_1a7e0935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1" y="895990"/>
            <a:ext cx="2071670" cy="3206118"/>
          </a:xfrm>
          <a:prstGeom prst="rect">
            <a:avLst/>
          </a:prstGeom>
          <a:noFill/>
        </p:spPr>
      </p:pic>
      <p:pic>
        <p:nvPicPr>
          <p:cNvPr id="16388" name="Picture 4" descr="D:\Мамино\мама\1.09.12\Огород\IMG_3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785794"/>
            <a:ext cx="4714909" cy="314327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6390" name="Picture 6" descr="C:\Users\User\Documents\0_8d9c0_7a5bff4e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1472" y="2786058"/>
            <a:ext cx="1622057" cy="337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829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проекта: познавательно-творческий.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Сроки: с 28.07-1.09.2014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ети, воспитатели, родители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 представления: слайдовая презентация.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3286117" y="500043"/>
            <a:ext cx="2786081" cy="357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ПАСПОРТ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 descr="C:\Users\User\Documents\я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89832"/>
            <a:ext cx="3357554" cy="4768060"/>
          </a:xfrm>
          <a:prstGeom prst="rect">
            <a:avLst/>
          </a:prstGeom>
          <a:noFill/>
        </p:spPr>
      </p:pic>
      <p:pic>
        <p:nvPicPr>
          <p:cNvPr id="1029" name="Picture 5" descr="C:\Users\User\Documents\ов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01024" y="1714488"/>
            <a:ext cx="869448" cy="1425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96624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Мамино\мама\1.09.12\Огород\досуг ПОМИДОРКА\IMG_3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286544" cy="419103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143108" y="285728"/>
            <a:ext cx="5072098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ПОМОГАЕМ  ПОМИДОРКЕ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57924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амино\мама\1.09.12\Огород\досуг ПОМИДОРКА\IMG_3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500858" cy="433390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214546" y="285728"/>
            <a:ext cx="4786346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ДРУЖНО ТРУДИМСЯ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325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Мамино\мама\1.09.12\Огород\досуг ПОМИДОРКА\IMG_3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715172" cy="447678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428728" y="428604"/>
            <a:ext cx="6643734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ГОТОВИМСЯ   ПЕРЕВОЗИТЬ   КАРТОФЕЛЬ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71492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Мамино\мама\1.09.12\Огород\досуг ПОМИДОРКА\IMG_3888_cr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715172" cy="429082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714480" y="357167"/>
            <a:ext cx="571504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УРА!  ВЫРУЧИЛИ  ПОМИДОРКУ!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5476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Мамино\мама\1.09.12\Огород\досуг ПОМИДОРКА\IMG_3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1071546"/>
            <a:ext cx="6107949" cy="40719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928794" y="357167"/>
            <a:ext cx="5214974" cy="357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 ЗА  ВНИМАНИЕ!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62298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800" dirty="0" smtClean="0"/>
              <a:t>       Дети среднего возраста-это маленькие исследователи. Познавательный интерес у детей повышается ко всему окружающему. Они учатся находить сходство и различия, классифицировать растения. В летний период в нашем              детском саду созданы все условия для ознакомления детей с овощами: имеется огород и теплица, поэтому проект «Овощи» стал для нас актуальным</a:t>
            </a:r>
            <a:endParaRPr lang="ru-RU" sz="1800" dirty="0"/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714612" y="500042"/>
            <a:ext cx="357190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АКТУАЛЬНОСТЬ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30913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среднего дошкольного возраста в недостаточной степени имеют представления о растениях, о том, где они растут, о необходимых условиях их роста. Не все дети видели, как произрастают овощи. В активном словаре детей мало прилагательных, характеризующие овощи.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214678" y="500042"/>
            <a:ext cx="3000396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ПРОБЛЕМА</a:t>
            </a:r>
            <a:endParaRPr lang="ru-RU" sz="3600" kern="10" spc="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45080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42910" y="10001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u="sng" dirty="0" smtClean="0"/>
              <a:t>Цель: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Развитие интереса к познанию овощных культур, находящихся на огороде детского сада</a:t>
            </a:r>
          </a:p>
          <a:p>
            <a:pPr marL="0" indent="0" algn="just">
              <a:buNone/>
            </a:pPr>
            <a:r>
              <a:rPr lang="ru-RU" sz="2000" u="sng" dirty="0" smtClean="0"/>
              <a:t>Задачи: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Продолжать знакомить детей с овощными культурами: морковкой, луком, картофелем, огурцами, помидорами, местом произрастания.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Развивать сенсорные способности детей: сравнивать по цвету, форме, определять овощи по вкусу, называть вкусовые качества.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Воспитывать уважение к труду взрослых.</a:t>
            </a:r>
          </a:p>
          <a:p>
            <a:pPr algn="just"/>
            <a:endParaRPr lang="ru-RU" sz="2000" dirty="0"/>
          </a:p>
          <a:p>
            <a:pPr marL="0" indent="0">
              <a:buNone/>
            </a:pPr>
            <a:endParaRPr lang="ru-RU" sz="2000" u="sng" dirty="0"/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643174" y="500042"/>
            <a:ext cx="4143404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ЦЕЛЬ И ЗАДАЧИ</a:t>
            </a:r>
            <a:endParaRPr lang="ru-RU" sz="3600" kern="10" spc="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39687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Образовательная область: познавательная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000" u="sng" dirty="0" smtClean="0"/>
              <a:t>Интеграция: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речевое развитие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социально-коммуникативное развитие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художественно-эстетическое развитие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физическое развитие</a:t>
            </a:r>
            <a:endParaRPr lang="ru-RU" sz="2000" dirty="0"/>
          </a:p>
        </p:txBody>
      </p:sp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285984" y="642918"/>
            <a:ext cx="5357850" cy="42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ОБРАЗОВАТЕЛЬНЫЕ ОБЛАСТИ</a:t>
            </a:r>
            <a:endParaRPr lang="ru-RU" sz="3600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9" descr="C:\Users\User\Documents\я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3505" flipH="1">
            <a:off x="5367735" y="1715784"/>
            <a:ext cx="3508504" cy="4284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6326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None/>
            </a:pPr>
            <a:r>
              <a:rPr lang="ru-RU" sz="2000" u="sng" dirty="0" smtClean="0"/>
              <a:t>Цель</a:t>
            </a:r>
            <a:r>
              <a:rPr lang="ru-RU" sz="2000" u="sng" dirty="0"/>
              <a:t>: </a:t>
            </a:r>
            <a:r>
              <a:rPr lang="ru-RU" sz="2200" dirty="0"/>
              <a:t>постановка мотивации, цели, задач по организации тематической </a:t>
            </a:r>
            <a:r>
              <a:rPr lang="ru-RU" sz="2200" dirty="0" smtClean="0"/>
              <a:t>недели</a:t>
            </a:r>
            <a:endParaRPr lang="ru-RU" sz="2200" dirty="0" smtClean="0">
              <a:effectLst/>
            </a:endParaRPr>
          </a:p>
          <a:p>
            <a:pPr>
              <a:buNone/>
            </a:pPr>
            <a:r>
              <a:rPr lang="ru-RU" sz="2000" u="sng" dirty="0"/>
              <a:t>Содержание: </a:t>
            </a:r>
            <a:endParaRPr lang="ru-RU" sz="2000" u="sng" dirty="0" smtClean="0">
              <a:effectLst/>
            </a:endParaRPr>
          </a:p>
          <a:p>
            <a:pPr lvl="0">
              <a:lnSpc>
                <a:spcPct val="150000"/>
              </a:lnSpc>
            </a:pPr>
            <a:r>
              <a:rPr lang="ru-RU" sz="2000" dirty="0"/>
              <a:t>Создать мотивацию для работы по </a:t>
            </a:r>
            <a:r>
              <a:rPr lang="ru-RU" sz="2000" dirty="0" smtClean="0"/>
              <a:t>проекту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dirty="0"/>
              <a:t>Подобрать материал для совместной деятельности с </a:t>
            </a:r>
            <a:r>
              <a:rPr lang="ru-RU" sz="2000" dirty="0" smtClean="0"/>
              <a:t>детьми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dirty="0"/>
              <a:t>Подготовить  художественную литературу.  Подобрать стихи, загадки пальчиковые, малоподвижные </a:t>
            </a:r>
            <a:r>
              <a:rPr lang="ru-RU" sz="2000" dirty="0" smtClean="0"/>
              <a:t>игры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dirty="0"/>
              <a:t>Разработать план по тематической </a:t>
            </a:r>
            <a:r>
              <a:rPr lang="ru-RU" sz="2000" dirty="0" smtClean="0"/>
              <a:t>неделе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dirty="0"/>
              <a:t>Разработка конспектов по совместной </a:t>
            </a:r>
            <a:r>
              <a:rPr lang="ru-RU" sz="2000" dirty="0" smtClean="0"/>
              <a:t>деятельности</a:t>
            </a:r>
            <a:endParaRPr lang="ru-RU" sz="2000" dirty="0"/>
          </a:p>
          <a:p>
            <a:pPr lvl="0">
              <a:lnSpc>
                <a:spcPct val="150000"/>
              </a:lnSpc>
            </a:pPr>
            <a:r>
              <a:rPr lang="ru-RU" sz="2000" dirty="0"/>
              <a:t>Подбор методической </a:t>
            </a:r>
            <a:r>
              <a:rPr lang="ru-RU" sz="2000" dirty="0" smtClean="0"/>
              <a:t>литературы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500298" y="285728"/>
            <a:ext cx="464347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 ЭТАП - </a:t>
            </a:r>
          </a:p>
          <a:p>
            <a:pPr algn="ctr" rtl="0"/>
            <a:r>
              <a:rPr lang="ru-RU" sz="3600" kern="10" spc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ПОДГОТОВИТЕЛЬНЫЙ</a:t>
            </a:r>
            <a:endParaRPr lang="ru-RU" sz="3600" kern="10" spc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8819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  <a:buNone/>
            </a:pPr>
            <a:r>
              <a:rPr lang="ru-RU" sz="2000" u="sng" dirty="0" smtClean="0"/>
              <a:t>Цель</a:t>
            </a:r>
            <a:r>
              <a:rPr lang="ru-RU" sz="2000" u="sng" dirty="0"/>
              <a:t>: </a:t>
            </a:r>
            <a:r>
              <a:rPr lang="ru-RU" sz="2000" dirty="0"/>
              <a:t>Формирование представлений и знаний об овощах.</a:t>
            </a:r>
            <a:endParaRPr lang="ru-RU" sz="2000" dirty="0" smtClean="0">
              <a:effectLst/>
            </a:endParaRPr>
          </a:p>
          <a:p>
            <a:pPr>
              <a:lnSpc>
                <a:spcPct val="135000"/>
              </a:lnSpc>
              <a:buNone/>
            </a:pPr>
            <a:r>
              <a:rPr lang="ru-RU" sz="2000" u="sng" dirty="0"/>
              <a:t>Задачи:</a:t>
            </a:r>
            <a:endParaRPr lang="ru-RU" sz="2000" u="sng" dirty="0" smtClean="0">
              <a:effectLst/>
            </a:endParaRPr>
          </a:p>
          <a:p>
            <a:pPr lvl="0">
              <a:lnSpc>
                <a:spcPct val="120000"/>
              </a:lnSpc>
            </a:pPr>
            <a:r>
              <a:rPr lang="ru-RU" sz="2000" dirty="0"/>
              <a:t>Познакомить  детей с овощами, которые растут на огороде детского </a:t>
            </a:r>
            <a:r>
              <a:rPr lang="ru-RU" sz="2000" dirty="0" smtClean="0"/>
              <a:t>сада</a:t>
            </a:r>
            <a:endParaRPr lang="ru-RU" sz="2000" dirty="0"/>
          </a:p>
          <a:p>
            <a:pPr lvl="0">
              <a:lnSpc>
                <a:spcPct val="120000"/>
              </a:lnSpc>
            </a:pPr>
            <a:r>
              <a:rPr lang="ru-RU" sz="2000" dirty="0"/>
              <a:t>Побуждать детей использовать прилагательные при описании овощей</a:t>
            </a:r>
          </a:p>
          <a:p>
            <a:pPr lvl="0">
              <a:lnSpc>
                <a:spcPct val="120000"/>
              </a:lnSpc>
            </a:pPr>
            <a:r>
              <a:rPr lang="ru-RU" sz="2000" dirty="0"/>
              <a:t>Поощрять желания детей отражать свои впечатления в продуктивных видах </a:t>
            </a:r>
            <a:r>
              <a:rPr lang="ru-RU" sz="2000" dirty="0" smtClean="0"/>
              <a:t>деятельности</a:t>
            </a:r>
            <a:endParaRPr lang="ru-RU" sz="2000" dirty="0"/>
          </a:p>
          <a:p>
            <a:pPr lvl="0">
              <a:lnSpc>
                <a:spcPct val="120000"/>
              </a:lnSpc>
            </a:pPr>
            <a:r>
              <a:rPr lang="ru-RU" sz="2000" dirty="0"/>
              <a:t>Способствовать накоплению эмоционально - положительному опыту при общении с природой через развлечение «Выручим Помидорку из беды</a:t>
            </a:r>
            <a:r>
              <a:rPr lang="ru-RU" sz="2000" dirty="0" smtClean="0"/>
              <a:t>»</a:t>
            </a:r>
            <a:endParaRPr lang="ru-RU" sz="2000" dirty="0"/>
          </a:p>
          <a:p>
            <a:pPr>
              <a:lnSpc>
                <a:spcPct val="135000"/>
              </a:lnSpc>
            </a:pPr>
            <a:endParaRPr lang="ru-RU" sz="2000" dirty="0"/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071670" y="428604"/>
            <a:ext cx="5072098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 ЭТАП -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ПРАКТИЧЕСКИЙ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14918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648072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lnSpc>
                <a:spcPct val="150000"/>
              </a:lnSpc>
              <a:buNone/>
            </a:pPr>
            <a:r>
              <a:rPr lang="ru-RU" sz="2000" u="sng" dirty="0" smtClean="0"/>
              <a:t>Цель</a:t>
            </a:r>
            <a:r>
              <a:rPr lang="ru-RU" sz="2000" u="sng" dirty="0"/>
              <a:t>: </a:t>
            </a:r>
            <a:r>
              <a:rPr lang="ru-RU" sz="2000" dirty="0"/>
              <a:t>Обобщение знаний об овощах, </a:t>
            </a:r>
            <a:r>
              <a:rPr lang="ru-RU" sz="20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способах произрастания и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пользе </a:t>
            </a:r>
            <a:r>
              <a:rPr lang="ru-RU" sz="2000" dirty="0"/>
              <a:t>овощей для </a:t>
            </a:r>
            <a:r>
              <a:rPr lang="ru-RU" sz="2000" dirty="0" smtClean="0"/>
              <a:t>организма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143108" y="642918"/>
            <a:ext cx="535785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3 ЭТАП -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ОЦЕНОЧНО-РЕФЛЕКСИВНЫЙ</a:t>
            </a:r>
            <a:endParaRPr lang="ru-RU" sz="3600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 descr="C:\Users\User\Documents\0_72b77_1d055696_XL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44206" y="2276872"/>
            <a:ext cx="2023367" cy="3881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5119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479</Words>
  <Application>Microsoft Office PowerPoint</Application>
  <PresentationFormat>Экран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</dc:creator>
  <cp:lastModifiedBy>пользователь</cp:lastModifiedBy>
  <cp:revision>56</cp:revision>
  <dcterms:created xsi:type="dcterms:W3CDTF">2014-08-23T10:48:00Z</dcterms:created>
  <dcterms:modified xsi:type="dcterms:W3CDTF">2014-09-02T06:54:17Z</dcterms:modified>
</cp:coreProperties>
</file>